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62" r:id="rId4"/>
    <p:sldId id="258" r:id="rId5"/>
    <p:sldId id="268" r:id="rId6"/>
    <p:sldId id="273" r:id="rId7"/>
    <p:sldId id="278" r:id="rId8"/>
    <p:sldId id="279" r:id="rId9"/>
    <p:sldId id="271" r:id="rId10"/>
    <p:sldId id="281" r:id="rId11"/>
    <p:sldId id="275" r:id="rId12"/>
    <p:sldId id="260" r:id="rId13"/>
    <p:sldId id="283" r:id="rId14"/>
    <p:sldId id="276" r:id="rId15"/>
    <p:sldId id="282" r:id="rId16"/>
    <p:sldId id="264" r:id="rId17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 Saleh" initials="MS" lastIdx="1" clrIdx="0">
    <p:extLst>
      <p:ext uri="{19B8F6BF-5375-455C-9EA6-DF929625EA0E}">
        <p15:presenceInfo xmlns:p15="http://schemas.microsoft.com/office/powerpoint/2012/main" userId="c6180484132162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2CE"/>
    <a:srgbClr val="073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33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6937D-10D5-9A4E-8AE5-3BD40A349CB2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51CD-B87E-504E-9940-0A8EC0898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56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FCC8-D1FC-D145-A009-25D2FF8D2EB2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46913-DBF3-5540-BABC-D9F21B35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46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7" name="Picture 51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58775" y="1827213"/>
            <a:ext cx="8424863" cy="1295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dirty="0" smtClean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8775" y="1143000"/>
            <a:ext cx="8424863" cy="6858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Computer Aided Medical Procedures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80709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0C239D90-B595-5D48-BAA1-D0EA0BEDDE62}" type="datetime4">
              <a:rPr lang="en-US" smtClean="0"/>
              <a:t>July 20, 2015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28875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914400"/>
            <a:ext cx="2105025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914400"/>
            <a:ext cx="6167438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BE0853B1-6B83-8641-967E-5D815622BD85}" type="datetime4">
              <a:rPr lang="en-US" smtClean="0"/>
              <a:t>July 20, 2015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115330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2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5"/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358775" y="1143000"/>
            <a:ext cx="8424863" cy="6858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Computer Aided Medical Procedures</a:t>
            </a:r>
            <a:endParaRPr lang="de-DE" noProof="0" dirty="0" smtClean="0"/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58775" y="1828800"/>
            <a:ext cx="8424863" cy="1295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8381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828800"/>
            <a:ext cx="4135438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41370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42B6532A-7E98-454E-948A-0401BD295DE6}" type="datetime4">
              <a:rPr lang="en-US" smtClean="0"/>
              <a:t>July 20, 2015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366523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5D852E79-32C9-6248-B23F-9F291A86DBFF}" type="datetime4">
              <a:rPr lang="en-US" smtClean="0"/>
              <a:t>July 20, 2015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5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79DECB52-E1A5-D648-8B52-D41A27A3687C}" type="datetime4">
              <a:rPr lang="en-US" smtClean="0"/>
              <a:t>July 20, 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354950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C23862A7-D8FE-8B40-8B6F-7B9DEB3BEAA4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43937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B2AF2977-0DCA-594A-82AD-9177AB332C8C}" type="datetime4">
              <a:rPr lang="en-US" smtClean="0"/>
              <a:t>July 20, 2015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166952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6E09D0C5-C17A-964D-9CE3-5C11F12B2415}" type="datetime4">
              <a:rPr lang="en-US" smtClean="0"/>
              <a:t>July 20, 2015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21942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228600"/>
            <a:ext cx="8404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066800"/>
            <a:ext cx="84248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2F01D37D-DDD0-5C47-9B59-90FAD879C2F1}" type="datetime4">
              <a:rPr lang="en-US" smtClean="0"/>
              <a:t>July 20, 2015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3333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333333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7.jpeg"/><Relationship Id="rId10" Type="http://schemas.openxmlformats.org/officeDocument/2006/relationships/image" Target="../media/image35.wmf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6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0.png"/><Relationship Id="rId7" Type="http://schemas.openxmlformats.org/officeDocument/2006/relationships/image" Target="../media/image3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5230" y="1827213"/>
            <a:ext cx="6618408" cy="1295400"/>
          </a:xfrm>
        </p:spPr>
        <p:txBody>
          <a:bodyPr/>
          <a:lstStyle/>
          <a:p>
            <a:r>
              <a:rPr lang="en-US" b="0" dirty="0"/>
              <a:t>Reducing the </a:t>
            </a:r>
            <a:r>
              <a:rPr lang="en-US" b="0" dirty="0" smtClean="0"/>
              <a:t>orthopedic </a:t>
            </a:r>
            <a:r>
              <a:rPr lang="en-US" b="0" dirty="0"/>
              <a:t>risk of cycling with a vision-based </a:t>
            </a:r>
            <a:r>
              <a:rPr lang="en-US" b="0" dirty="0" smtClean="0"/>
              <a:t>scanner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5230" y="738054"/>
            <a:ext cx="8424863" cy="685800"/>
          </a:xfrm>
        </p:spPr>
        <p:txBody>
          <a:bodyPr/>
          <a:lstStyle/>
          <a:p>
            <a:r>
              <a:rPr lang="en-US" dirty="0">
                <a:solidFill>
                  <a:srgbClr val="4D92CE"/>
                </a:solidFill>
              </a:rPr>
              <a:t>Project Management and software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5230" y="2891453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D92CE"/>
                </a:solidFill>
              </a:rPr>
              <a:t>Final Presentation  15.07.2015</a:t>
            </a:r>
            <a:endParaRPr lang="en-US" dirty="0">
              <a:solidFill>
                <a:srgbClr val="4D92C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0093" y="3523740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Mahdi Saleh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Supervisor : Benjamin </a:t>
            </a:r>
            <a:r>
              <a:rPr lang="en-US" dirty="0" err="1" smtClean="0">
                <a:solidFill>
                  <a:schemeClr val="bg1"/>
                </a:solidFill>
              </a:rPr>
              <a:t>Busam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2" y="5796232"/>
            <a:ext cx="782053" cy="7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relevant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32" y="1906371"/>
            <a:ext cx="311245" cy="797566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1907581" y="1029424"/>
            <a:ext cx="1448031" cy="2654208"/>
            <a:chOff x="2440599" y="2912835"/>
            <a:chExt cx="1780388" cy="3263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599" y="2912835"/>
              <a:ext cx="1780388" cy="3263409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3040743" y="3595914"/>
              <a:ext cx="482600" cy="362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93566" y="3621358"/>
              <a:ext cx="322943" cy="84545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447143" y="3628571"/>
              <a:ext cx="25400" cy="96157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472543" y="4590143"/>
              <a:ext cx="152400" cy="106680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3523343" y="3628571"/>
              <a:ext cx="25400" cy="95942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548743" y="4590143"/>
              <a:ext cx="166647" cy="105116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134485" y="3552195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B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88712" y="3846672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A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18856" y="4425264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K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28399" y="3971242"/>
              <a:ext cx="287258" cy="2616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R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3514" y="5003856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S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776877" y="1288983"/>
            <a:ext cx="3450736" cy="1825210"/>
            <a:chOff x="4670900" y="3254742"/>
            <a:chExt cx="4242758" cy="22441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900" y="3351876"/>
              <a:ext cx="4242758" cy="2147003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6031358" y="3254742"/>
              <a:ext cx="1509962" cy="1897154"/>
              <a:chOff x="6031358" y="3254742"/>
              <a:chExt cx="1509962" cy="1897154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>
                <a:off x="6296167" y="3809256"/>
                <a:ext cx="1196454" cy="454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6259773" y="3921457"/>
                <a:ext cx="222914" cy="95989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364406" y="3628571"/>
                <a:ext cx="281038" cy="121183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6515100" y="4922293"/>
                <a:ext cx="454357" cy="2274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7265158" y="3474302"/>
                <a:ext cx="259308" cy="4206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6645444" y="3595914"/>
                <a:ext cx="3962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OR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21012319">
                <a:off x="7175514" y="3254742"/>
                <a:ext cx="3658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VL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44147" y="4890286"/>
                <a:ext cx="3738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KL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447313" y="4074836"/>
                <a:ext cx="3818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SH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031358" y="4163654"/>
                <a:ext cx="389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RH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84220" y="4151628"/>
                <a:ext cx="15924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𝑆𝐻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∗0.885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220" y="4151628"/>
                <a:ext cx="159242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916" r="-306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45496" y="4151628"/>
                <a:ext cx="225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496" y="4151628"/>
                <a:ext cx="225850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892" r="-16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148890"/>
              </p:ext>
            </p:extLst>
          </p:nvPr>
        </p:nvGraphicFramePr>
        <p:xfrm>
          <a:off x="6747070" y="4151628"/>
          <a:ext cx="1751563" cy="1632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Image" r:id="rId9" imgW="5079240" imgH="4736160" progId="Photoshop.Image.16">
                  <p:embed/>
                </p:oleObj>
              </mc:Choice>
              <mc:Fallback>
                <p:oleObj name="Image" r:id="rId9" imgW="5079240" imgH="4736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47070" y="4151628"/>
                        <a:ext cx="1751563" cy="1632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104557"/>
              </p:ext>
            </p:extLst>
          </p:nvPr>
        </p:nvGraphicFramePr>
        <p:xfrm>
          <a:off x="3985562" y="4590796"/>
          <a:ext cx="1897271" cy="98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Image" r:id="rId11" imgW="5079240" imgH="2628360" progId="Photoshop.Image.16">
                  <p:embed/>
                </p:oleObj>
              </mc:Choice>
              <mc:Fallback>
                <p:oleObj name="Image" r:id="rId11" imgW="5079240" imgH="26283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85562" y="4590796"/>
                        <a:ext cx="1897271" cy="98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7750" y="5777507"/>
            <a:ext cx="2433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Roadbike.de magazine, 10, 2012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08" y="576705"/>
            <a:ext cx="1143111" cy="11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10986" y="983096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Vector based	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Coded with action script 3.0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Loaded as HTML file in GUI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7" y="1502688"/>
            <a:ext cx="283913" cy="347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0" y="1069390"/>
            <a:ext cx="283913" cy="3470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7" y="1915580"/>
            <a:ext cx="283913" cy="347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576" y="2737422"/>
            <a:ext cx="5440680" cy="316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399" y="788293"/>
            <a:ext cx="999517" cy="9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3831279"/>
            <a:ext cx="8763000" cy="183749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Gantt chart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1446016"/>
            <a:ext cx="8763000" cy="19458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8775" y="100657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Initially proposed Gantt chart: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  <a:p>
            <a:r>
              <a:rPr lang="en-US" dirty="0" smtClean="0"/>
              <a:t>Final Gantt chart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55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ing #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31" y="988680"/>
            <a:ext cx="8885423" cy="499805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Presentation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0985" y="983096"/>
            <a:ext cx="66214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Improving Pose estimation in term of accuracy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Minor bug fixes	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Video input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Dynamic Bicycle Fitting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7" y="1502688"/>
            <a:ext cx="283913" cy="3470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0" y="1069390"/>
            <a:ext cx="283913" cy="347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7" y="1915580"/>
            <a:ext cx="283913" cy="347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7" y="2305612"/>
            <a:ext cx="283913" cy="3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Retrospective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0986" y="98309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Costumer’s Feedback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Lessons learned</a:t>
            </a:r>
          </a:p>
          <a:p>
            <a:pPr>
              <a:lnSpc>
                <a:spcPct val="150000"/>
              </a:lnSpc>
            </a:pPr>
            <a:r>
              <a:rPr lang="en-US" dirty="0"/>
              <a:t>	</a:t>
            </a:r>
            <a:r>
              <a:rPr lang="en-US" dirty="0" smtClean="0"/>
              <a:t>Deep Learning in action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Connecting different parts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Time management</a:t>
            </a:r>
          </a:p>
          <a:p>
            <a:pPr>
              <a:lnSpc>
                <a:spcPct val="150000"/>
              </a:lnSpc>
            </a:pPr>
            <a:r>
              <a:rPr lang="en-US" dirty="0"/>
              <a:t>	</a:t>
            </a:r>
            <a:r>
              <a:rPr lang="en-US" dirty="0" smtClean="0"/>
              <a:t>Work </a:t>
            </a:r>
            <a:r>
              <a:rPr lang="en-US" dirty="0" smtClean="0"/>
              <a:t>presentation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7" y="1502688"/>
            <a:ext cx="283913" cy="3470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0" y="1069390"/>
            <a:ext cx="283913" cy="3470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6394">
            <a:off x="879550" y="2364388"/>
            <a:ext cx="312544" cy="315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6394">
            <a:off x="879550" y="1955328"/>
            <a:ext cx="312544" cy="315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6394">
            <a:off x="873239" y="2767108"/>
            <a:ext cx="312544" cy="315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6394">
            <a:off x="879550" y="3186967"/>
            <a:ext cx="312544" cy="3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20516" y="2833325"/>
            <a:ext cx="452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Thank you for your attention!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	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61" y="2879614"/>
            <a:ext cx="521833" cy="6377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57" y="2878868"/>
            <a:ext cx="521833" cy="6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2336" y="1210753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Fitting a bike to the costumer based on pose estimation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3" y="1215525"/>
            <a:ext cx="283913" cy="347005"/>
          </a:xfrm>
          <a:prstGeom prst="rect">
            <a:avLst/>
          </a:prstGeom>
        </p:spPr>
      </p:pic>
      <p:pic>
        <p:nvPicPr>
          <p:cNvPr id="11" name="animation01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6325" y="2184112"/>
            <a:ext cx="2760328" cy="2070246"/>
          </a:xfrm>
          <a:prstGeom prst="rect">
            <a:avLst/>
          </a:prstGeom>
        </p:spPr>
      </p:pic>
      <p:pic>
        <p:nvPicPr>
          <p:cNvPr id="13" name="animation02_x26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2550" y="2184111"/>
            <a:ext cx="2760328" cy="2070246"/>
          </a:xfrm>
          <a:prstGeom prst="rect">
            <a:avLst/>
          </a:prstGeom>
        </p:spPr>
      </p:pic>
      <p:pic>
        <p:nvPicPr>
          <p:cNvPr id="14" name="animation03_x26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8775" y="2184112"/>
            <a:ext cx="2760328" cy="207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06" y="838200"/>
            <a:ext cx="4570158" cy="52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72" y="1438684"/>
            <a:ext cx="2818437" cy="428543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45" y="1516351"/>
            <a:ext cx="4016564" cy="37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Phase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8849" y="917900"/>
            <a:ext cx="690113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Implemented in </a:t>
            </a:r>
            <a:r>
              <a:rPr lang="en-US" dirty="0" err="1" smtClean="0"/>
              <a:t>Matlab</a:t>
            </a:r>
            <a:r>
              <a:rPr lang="en-US" dirty="0" smtClean="0"/>
              <a:t> using </a:t>
            </a:r>
            <a:r>
              <a:rPr lang="en-US" dirty="0" err="1" smtClean="0"/>
              <a:t>MatConvNet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Convolutional </a:t>
            </a:r>
            <a:r>
              <a:rPr lang="en-US" dirty="0"/>
              <a:t>Neural </a:t>
            </a:r>
            <a:r>
              <a:rPr lang="en-US" dirty="0" smtClean="0"/>
              <a:t>Network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</a:t>
            </a:r>
            <a:r>
              <a:rPr lang="en-US" sz="1400" dirty="0" err="1" smtClean="0"/>
              <a:t>Toshev</a:t>
            </a:r>
            <a:r>
              <a:rPr lang="en-US" sz="1400" dirty="0"/>
              <a:t>, </a:t>
            </a:r>
            <a:r>
              <a:rPr lang="en-US" sz="1400" dirty="0" err="1"/>
              <a:t>Szegedy</a:t>
            </a:r>
            <a:r>
              <a:rPr lang="en-US" sz="1400" dirty="0"/>
              <a:t> </a:t>
            </a:r>
            <a:r>
              <a:rPr lang="en-US" sz="1400" dirty="0" smtClean="0"/>
              <a:t>,cs.CV </a:t>
            </a:r>
            <a:r>
              <a:rPr lang="en-US" sz="1400" dirty="0"/>
              <a:t>2014</a:t>
            </a:r>
            <a:r>
              <a:rPr lang="en-US" sz="1400" dirty="0" smtClean="0"/>
              <a:t>,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DeepPose</a:t>
            </a:r>
            <a:r>
              <a:rPr lang="en-US" sz="1400" i="1" dirty="0"/>
              <a:t>: Human Pose Estimation via Deep </a:t>
            </a:r>
            <a:r>
              <a:rPr lang="en-US" sz="1400" i="1" dirty="0" smtClean="0"/>
              <a:t>	Neural Networks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Used later through </a:t>
            </a:r>
            <a:r>
              <a:rPr lang="en-US" dirty="0" err="1" smtClean="0"/>
              <a:t>Matlab</a:t>
            </a:r>
            <a:r>
              <a:rPr lang="en-US" dirty="0" smtClean="0"/>
              <a:t> Engine</a:t>
            </a:r>
            <a:r>
              <a:rPr lang="en-US" dirty="0"/>
              <a:t> </a:t>
            </a:r>
            <a:endParaRPr lang="en-US" dirty="0" smtClean="0"/>
          </a:p>
        </p:txBody>
      </p:sp>
      <p:pic>
        <p:nvPicPr>
          <p:cNvPr id="1027" name="Picture 3" descr="http://www.comp.leeds.ac.uk/mat4saj/images/dataset/ba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823" y="3371270"/>
            <a:ext cx="887762" cy="14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mp.leeds.ac.uk/mat4saj/images/dataset/ba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16" y="3381817"/>
            <a:ext cx="1255511" cy="14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comp.leeds.ac.uk/mat4saj/images/dataset/gym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05" y="3374161"/>
            <a:ext cx="1041541" cy="14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mp.leeds.ac.uk/mat4saj/images/dataset/par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14" y="3361730"/>
            <a:ext cx="765421" cy="145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omp.leeds.ac.uk/mat4saj/images/dataset/ten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15" y="3381817"/>
            <a:ext cx="734203" cy="14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comp.leeds.ac.uk/mat4saj/images/dataset/vol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42" y="3389887"/>
            <a:ext cx="595759" cy="14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omp.leeds.ac.uk/mat4saj/images/dataset/ath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26" y="3397085"/>
            <a:ext cx="830527" cy="144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9" y="1029799"/>
            <a:ext cx="283913" cy="3470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9" y="1445573"/>
            <a:ext cx="283913" cy="347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8" y="2598754"/>
            <a:ext cx="283913" cy="347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7190" y="4817107"/>
            <a:ext cx="2555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Leeds Sports Pose Dataset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00" y="1872278"/>
            <a:ext cx="312544" cy="3150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42" y="579937"/>
            <a:ext cx="1205330" cy="10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4597" y="1081824"/>
            <a:ext cx="59133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Camera Calibration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dirty="0" smtClean="0"/>
              <a:t>	Tens of images with checkerboard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Intrinsic Camera Parameters calculated and stored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2042255"/>
            <a:ext cx="312544" cy="315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1633195"/>
            <a:ext cx="312544" cy="315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3" y="1215525"/>
            <a:ext cx="283913" cy="34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32" y="4632360"/>
            <a:ext cx="1906858" cy="1424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433" y="4632360"/>
            <a:ext cx="1906858" cy="1424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834" y="4619020"/>
            <a:ext cx="1906856" cy="14246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32" y="3103726"/>
            <a:ext cx="1906858" cy="1424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433" y="3103727"/>
            <a:ext cx="1906858" cy="14246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834" y="3103727"/>
            <a:ext cx="1906856" cy="14246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42" y="579937"/>
            <a:ext cx="1205330" cy="10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4597" y="1081824"/>
            <a:ext cx="5913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Pose estimation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dirty="0" smtClean="0"/>
              <a:t>	Human region is cropped</a:t>
            </a:r>
            <a:r>
              <a:rPr lang="en-US" dirty="0"/>
              <a:t>	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	CNN validation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14*2 outputs extracted and drawn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2042255"/>
            <a:ext cx="312544" cy="315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1633195"/>
            <a:ext cx="312544" cy="315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3" y="1215525"/>
            <a:ext cx="283913" cy="347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22" y="2444975"/>
            <a:ext cx="312544" cy="315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48" y="2981397"/>
            <a:ext cx="1685498" cy="30894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55" y="2981397"/>
            <a:ext cx="1685498" cy="30894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59" y="3998061"/>
            <a:ext cx="382683" cy="9806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42" y="579937"/>
            <a:ext cx="1205330" cy="10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4597" y="1081824"/>
            <a:ext cx="5913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Real pose estimation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dirty="0" smtClean="0"/>
              <a:t>	Checkerboard detected</a:t>
            </a:r>
            <a:r>
              <a:rPr lang="en-US" dirty="0"/>
              <a:t>	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/>
              <a:t>	10cm x 10cm </a:t>
            </a:r>
            <a:r>
              <a:rPr lang="en-US" dirty="0" smtClean="0"/>
              <a:t>Patches - 8 </a:t>
            </a:r>
            <a:r>
              <a:rPr lang="en-US" dirty="0"/>
              <a:t>x 13 </a:t>
            </a:r>
            <a:r>
              <a:rPr lang="en-US" dirty="0" smtClean="0"/>
              <a:t>Patches</a:t>
            </a:r>
          </a:p>
          <a:p>
            <a:pPr>
              <a:lnSpc>
                <a:spcPct val="150000"/>
              </a:lnSpc>
            </a:pPr>
            <a:r>
              <a:rPr lang="en-US" dirty="0"/>
              <a:t>	</a:t>
            </a:r>
            <a:r>
              <a:rPr lang="en-US" dirty="0" smtClean="0"/>
              <a:t>Calculation in relation to checkerboard size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2042255"/>
            <a:ext cx="312544" cy="315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1633195"/>
            <a:ext cx="312544" cy="315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3" y="1215525"/>
            <a:ext cx="283913" cy="347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22" y="2444975"/>
            <a:ext cx="312544" cy="315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59" y="4126209"/>
            <a:ext cx="382683" cy="980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42" y="579937"/>
            <a:ext cx="1205330" cy="1082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29" y="3515954"/>
            <a:ext cx="2278216" cy="2266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30" y="3515954"/>
            <a:ext cx="2320742" cy="22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relevant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July 20, 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10986" y="9830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Human body parameters extracted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Bicycle parameters calculated	</a:t>
            </a:r>
          </a:p>
          <a:p>
            <a:pPr>
              <a:lnSpc>
                <a:spcPct val="150000"/>
              </a:lnSpc>
            </a:pPr>
            <a:r>
              <a:rPr lang="en-US" dirty="0"/>
              <a:t>	</a:t>
            </a:r>
            <a:r>
              <a:rPr lang="en-US" dirty="0" smtClean="0"/>
              <a:t>Formulas</a:t>
            </a:r>
          </a:p>
          <a:p>
            <a:pPr>
              <a:lnSpc>
                <a:spcPct val="150000"/>
              </a:lnSpc>
            </a:pPr>
            <a:r>
              <a:rPr lang="en-US" dirty="0"/>
              <a:t>	</a:t>
            </a:r>
            <a:r>
              <a:rPr lang="en-US" dirty="0" smtClean="0"/>
              <a:t>Tables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7" y="2329418"/>
            <a:ext cx="312544" cy="315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7" y="1920358"/>
            <a:ext cx="312544" cy="315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7" y="1502688"/>
            <a:ext cx="283913" cy="347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0" y="1069390"/>
            <a:ext cx="283913" cy="347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61" y="4098133"/>
            <a:ext cx="393639" cy="100870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373843" y="2708052"/>
            <a:ext cx="1831362" cy="3356844"/>
            <a:chOff x="2440599" y="2912835"/>
            <a:chExt cx="1780388" cy="3263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599" y="2912835"/>
              <a:ext cx="1780388" cy="3263409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3040743" y="3595914"/>
              <a:ext cx="482600" cy="362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93566" y="3621358"/>
              <a:ext cx="322943" cy="84545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447143" y="3628571"/>
              <a:ext cx="25400" cy="96157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472543" y="4590143"/>
              <a:ext cx="152400" cy="106680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3523343" y="3628571"/>
              <a:ext cx="25400" cy="95942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548743" y="4590143"/>
              <a:ext cx="166647" cy="105116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134485" y="3552195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B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88712" y="3846672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A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18856" y="4425264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K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28399" y="3971242"/>
              <a:ext cx="287258" cy="2616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R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3514" y="5003856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S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727174" y="3206983"/>
            <a:ext cx="4364233" cy="2308389"/>
            <a:chOff x="4670900" y="3254742"/>
            <a:chExt cx="4242758" cy="22441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00" y="3351876"/>
              <a:ext cx="4242758" cy="2147003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6031358" y="3254742"/>
              <a:ext cx="1509962" cy="1897154"/>
              <a:chOff x="6031358" y="3254742"/>
              <a:chExt cx="1509962" cy="1897154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>
                <a:off x="6296167" y="3809256"/>
                <a:ext cx="1196454" cy="454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6259773" y="3921457"/>
                <a:ext cx="222914" cy="95989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364406" y="3628571"/>
                <a:ext cx="281038" cy="121183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6515100" y="4922293"/>
                <a:ext cx="454357" cy="2274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7265158" y="3474302"/>
                <a:ext cx="259308" cy="4206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6645444" y="3595914"/>
                <a:ext cx="3962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OR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21012319">
                <a:off x="7175514" y="3254742"/>
                <a:ext cx="3658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VL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44147" y="4890286"/>
                <a:ext cx="3738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KL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447313" y="4074836"/>
                <a:ext cx="3818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SH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031358" y="4163654"/>
                <a:ext cx="389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RH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08" y="576705"/>
            <a:ext cx="1143111" cy="11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a8f428c1a915d8415d81f21c442e9eaf39ad783"/>
</p:tagLst>
</file>

<file path=ppt/theme/theme1.xml><?xml version="1.0" encoding="utf-8"?>
<a:theme xmlns:a="http://schemas.openxmlformats.org/drawingml/2006/main" name="camp-tum-jhu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UM Neue Helvetica 55 Regular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4-04-21_2_TUM_JHU_template.potx" id="{A844F364-FC86-4F6B-B063-4CB3193CFD33}" vid="{02C20712-33D1-4C90-BE68-BFEAC6B84A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camp-tum-jhu-slides</Template>
  <TotalTime>2163</TotalTime>
  <Words>264</Words>
  <Application>Microsoft Office PowerPoint</Application>
  <PresentationFormat>On-screen Show (4:3)</PresentationFormat>
  <Paragraphs>130</Paragraphs>
  <Slides>16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Calibri</vt:lpstr>
      <vt:lpstr>Cambria Math</vt:lpstr>
      <vt:lpstr>TUM Neue Helvetica 55 Regular</vt:lpstr>
      <vt:lpstr>camp-tum-jhu</vt:lpstr>
      <vt:lpstr>Image</vt:lpstr>
      <vt:lpstr>Reducing the orthopedic risk of cycling with a vision-based scanner</vt:lpstr>
      <vt:lpstr>Problem Statement</vt:lpstr>
      <vt:lpstr>Software Requirements</vt:lpstr>
      <vt:lpstr>Procedure breakdown</vt:lpstr>
      <vt:lpstr>Offline Phase</vt:lpstr>
      <vt:lpstr>Computer vision tasks</vt:lpstr>
      <vt:lpstr>Computer vision tasks</vt:lpstr>
      <vt:lpstr>Computer vision tasks</vt:lpstr>
      <vt:lpstr>Bicycle relevant tasks</vt:lpstr>
      <vt:lpstr>Bicycle relevant tasks</vt:lpstr>
      <vt:lpstr>Visualization</vt:lpstr>
      <vt:lpstr>Gantt chart</vt:lpstr>
      <vt:lpstr>Demo Presentation</vt:lpstr>
      <vt:lpstr>Project Outlook</vt:lpstr>
      <vt:lpstr>Project Retrospective</vt:lpstr>
      <vt:lpstr>PowerPoint Presentation</vt:lpstr>
    </vt:vector>
  </TitlesOfParts>
  <Company>TUM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the orthopedic risk of cycling with a vision-based scanner</dc:title>
  <dc:creator>Mahdi Saleh</dc:creator>
  <cp:lastModifiedBy>Mahdi Saleh</cp:lastModifiedBy>
  <cp:revision>89</cp:revision>
  <dcterms:created xsi:type="dcterms:W3CDTF">2015-05-05T18:10:43Z</dcterms:created>
  <dcterms:modified xsi:type="dcterms:W3CDTF">2015-07-20T19:29:04Z</dcterms:modified>
</cp:coreProperties>
</file>